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>
        <p:scale>
          <a:sx n="100" d="100"/>
          <a:sy n="100" d="100"/>
        </p:scale>
        <p:origin x="1544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92EA66-2B57-9A46-9DAF-319B655D79AE}" type="datetimeFigureOut">
              <a:rPr lang="ru-RU" smtClean="0"/>
              <a:t>12.05.2023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5D49DA-E014-4743-8CD1-975C802F9F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7662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bc.com/russian/features-38064192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news.bbc.co.uk/hi/russian/in_depth/newsid_4468000/4468889.stm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news.bbc.co.uk/hi/russian/russia/newsid_7375000/7375474.stm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bc.com/russian/features-39601979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b="1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80 лет назад произошло морское сражение между США и Японией у тихоокеанского атолла Мидуэй. 7 июня будет 81 год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Точнее было бы называть его воздушным, поскольку бой с обеих сторон вела в основном авиация.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Мидуэй положил начало новой эре в военно-морском деле, а по влиянию на ход Второй мировой войны сравним со Сталинградской битвой.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 Волге произошел перелом в ходе боевых действий на главном сухопутном фронте. С тех пор вермахт, несмотря на отдельные попытки наступать и даже локальные успехи, в целом только пятился.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Точно так же Мидуэй коренным образом изменил соотношение сил на Тихом океане, сделав поражение Японии вопросом времени, окончательно обезопасив советский Дальний Восток и лишив Берлин и Токио даже теоретической возможности координировать свои действия.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Сперва бой шел с переменным успехом, но, в отличие от </a:t>
            </a:r>
            <a:r>
              <a:rPr lang="ru-RU" sz="180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Перл-Харбора</a:t>
            </a: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японцам не удалось добиться внезапности. Отчасти можно сказать, что битву еще до начала выиграли американские криптографы. Кроме того, большую роль сыграло везение.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D49DA-E014-4743-8CD1-975C802F9F06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04531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Япония потеряла 3057 моряков и летчиков, в том числе лучших пилотов палубной авиации, подготовка которых занимает не один год, 4 авианосца (ровно половину имевшихся на тот момент в наличии), все 264 самолета и тяжелый крейсер.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Американские потери составили 307 человек, один авианосец, один эсминец и 150 самолетов.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дальнейшем США использовали тактику, получившую неофициальное название "кольца анаконды": не спеша и методично зачищали от японских гарнизонов один остров за другим, создавали там базы, аэродромы, склады, и, опираясь на них, помаленьку подтягивались ближе и ближе к японской метрополии. Адмирал </a:t>
            </a:r>
            <a:r>
              <a:rPr lang="ru-RU" sz="1800" dirty="0" err="1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Нимиц</a:t>
            </a: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командовавший Тихоокеанским флотом до конца войны, получил прозвище "Island </a:t>
            </a:r>
            <a:r>
              <a:rPr lang="ru-RU" sz="1800" dirty="0" err="1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Hopper</a:t>
            </a: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("Прыгающий по островам").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Япония прочно превратилась в обороняющуюся сторону. О захвате Гавайев и Аляски, вторжении в Индию и Австралию, оккупации Мадагаскара, десанте на Аравийском полуострове и марше на соединение с </a:t>
            </a:r>
            <a:r>
              <a:rPr lang="ru-RU" sz="180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Африканским корпусом Роммеля</a:t>
            </a: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речи больше не было.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D49DA-E014-4743-8CD1-975C802F9F0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7502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Сражение у Мидуэя впоследствии назвали "битвой авианосцев". Артиллерийские корабли не сделали ни одного выстрела и вообще не видели друг друга.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составе американской эскадры не было линкоров, считавшихся прежде главной силой всех флотов. Возможно, случилось это не от хорошей жизни - американские линкоры находились либо в достройке, либо в ремонте после Перл-Харбора - но военные историки говорят о новаторском подходе адмирала </a:t>
            </a:r>
            <a:r>
              <a:rPr lang="ru-RU" sz="1800" dirty="0" err="1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Нимица</a:t>
            </a: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Флот - оружие XXI века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Кстати, адмирал, как и другой ведущий американский полководец Второй мировой войны, Дуайт Эйзенхауэр, имел в роду германских иммигрантов.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Головной корабль последней серии американских тяжелых авианосцев с неядерными силовыми установками носил имя "Мидуэй", а первый представитель серии ударных атомных авианосцев - "</a:t>
            </a:r>
            <a:r>
              <a:rPr lang="ru-RU" sz="1800" dirty="0" err="1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Нимиц</a:t>
            </a: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". К классу "</a:t>
            </a:r>
            <a:r>
              <a:rPr lang="ru-RU" sz="1800" dirty="0" err="1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Нимиц</a:t>
            </a: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относятся 10 из 11 действующих авианосцев США. Это самые большие военные корабли в истории.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Атолл Мидуэй, административно относящийся к штату Гавайи, снова сделался необитаемым. Военно-морская база была закрыта в 1993 году, на острове посменно работают 40 сотрудников природного заповедника.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D49DA-E014-4743-8CD1-975C802F9F0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4764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После Перл-Харбора и захвата Юго-Восточной Азии следующей целью Японии сделались Гавайи. В Токио надеялись, что второе тяжелое поражение и потеря пусть островной, но части национальной территории заставит Вашингтон искать мира на любых условиях.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Стратегическую ценность для удара по Гавайям имел атолл Мидуэй (вернее, три крохотных островка общей площадью всего 6,23 </a:t>
            </a:r>
            <a:r>
              <a:rPr lang="ru-RU" sz="1800" dirty="0" err="1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кв.км</a:t>
            </a: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в 2134 км к северо-западу от Гонолулу.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Необитаемый остров, открытый в 1859 году американским капитаном Бруксом и названный </a:t>
            </a:r>
            <a:r>
              <a:rPr lang="ru-RU" sz="1800" dirty="0" err="1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Midway</a:t>
            </a: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("Середина пути"), поскольку находился ровно на полдороге от Калифорнии до Японии, США в 1867 году объявили своим из-за имевшихся там больших запасов гуано (птичьего помета, использовавшегося как удобрение). Возражений никто не выдвигал.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1941 году американцы построили на Мидуэе военный порт и аэродром. Овладей ими японцы, Гавайи оказались бы в зоне поражения не только палубными, но и дальними наземными бомбардировщиками.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Другими потенциальными целями Японии летом 1942 года могли быть Алеутские острова с прицелом на Аляску, а также Самоа и Фиджи.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D49DA-E014-4743-8CD1-975C802F9F0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9480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мае американская разведка взломала японский военно-морской шифр и узнала из прочитанных радиопередач сначала время, а затем и место следующий атаки.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Проблема заключалась в том, что, помимо шифра, слово "Мидуэй" было скрыто еще и кодовым названием "AF".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Американцы нарочно передали открытым текстом сообщение об аварии водопровода на Мидуэе, и вскоре перехватили японскую шифрованную разведсводку, в которой упоминались "неполадки с водой на AF".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D49DA-E014-4743-8CD1-975C802F9F0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21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Командующий Тихоокеанским флотом США адмирал Честер </a:t>
            </a:r>
            <a:r>
              <a:rPr lang="ru-RU" sz="1800" dirty="0" err="1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Нимиц</a:t>
            </a: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назначенный на этот пост через 10 дней после Перл-Харбора, скрытно вывел в район северо-западнее Мидуэя авианосцы "</a:t>
            </a:r>
            <a:r>
              <a:rPr lang="ru-RU" sz="1800" dirty="0" err="1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Йорктаун</a:t>
            </a: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", "Энтерпрайз" и "</a:t>
            </a:r>
            <a:r>
              <a:rPr lang="ru-RU" sz="1800" dirty="0" err="1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Хорнет</a:t>
            </a: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(участвовавший в апреле в </a:t>
            </a:r>
            <a:r>
              <a:rPr lang="ru-RU" sz="180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"рейде Дулиттла"</a:t>
            </a: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состав эскадры входили также 7 тяжелых и 1 легкий крейсер, 15 эсминцев и 16 подлодок. Три авианосца несли в общей сложности 233 самолета. Кроме того, 127 машин базировались на наземном аэродроме на Мидуэе.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D49DA-E014-4743-8CD1-975C802F9F0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0871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Навстречу, напрасно надеясь на внезапность, поспешал командующий ВМФ Японии адмирал </a:t>
            </a:r>
            <a:r>
              <a:rPr lang="ru-RU" sz="1800" dirty="0" err="1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Исороку</a:t>
            </a: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Ямамото с авианосцами "</a:t>
            </a:r>
            <a:r>
              <a:rPr lang="ru-RU" sz="1800" dirty="0" err="1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Акаги</a:t>
            </a: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ru-RU" sz="1800" dirty="0" err="1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Кага</a:t>
            </a: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ru-RU" sz="1800" dirty="0" err="1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Хирю</a:t>
            </a: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и "Сорю", 264 самолетами, двумя линкорами, двумя тяжелыми и одним легким крейсером, 12 эсминцами.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Авианосной группой командовал адмирал </a:t>
            </a:r>
            <a:r>
              <a:rPr lang="ru-RU" sz="1800" dirty="0" err="1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Тюити</a:t>
            </a: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Нагумо</a:t>
            </a: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Шестью месяцами раньше все четыре корабля участвовали в нападении на Перл-Харбор, также под водительством </a:t>
            </a:r>
            <a:r>
              <a:rPr lang="ru-RU" sz="1800" dirty="0" err="1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Нагумо</a:t>
            </a: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D49DA-E014-4743-8CD1-975C802F9F0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9294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9:25 (здесь и далее время местное) 3 июня пилот взлетевшего с Мидуэя разведывательного гидросамолета "</a:t>
            </a:r>
            <a:r>
              <a:rPr lang="ru-RU" sz="1800" dirty="0" err="1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Каталина</a:t>
            </a: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младший лейтенант Джек </a:t>
            </a:r>
            <a:r>
              <a:rPr lang="ru-RU" sz="1800" dirty="0" err="1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Редд</a:t>
            </a: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обнаружил неприятельскую эскадру и передал радиограмму из двух слов: "Главные силы".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16:23 девять "летающих крепостей" В-17 с Мидуэя сбросили бомбы на японские корабли, но ни в один из них не попали.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 утру следующего дня японские авианосцы приблизились к острову на дистанцию действия палубной авиации. В 04:30 108 самолетов - 36 отличившихся при Перл-Харборе торпедоносцев "</a:t>
            </a:r>
            <a:r>
              <a:rPr lang="ru-RU" sz="1800" dirty="0" err="1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Накадзима</a:t>
            </a: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", 36 пикировщиков "</a:t>
            </a:r>
            <a:r>
              <a:rPr lang="ru-RU" sz="1800" dirty="0" err="1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Аичи</a:t>
            </a: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и столько же лучших на то время палубных истребителей "Зеро" - поднялись с воздух, и в 06:20 нанесли удар по американскому аэродрому на Мидуэе.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Треть атаковавших машин была сбита зенитным огнем. Еще несколько на счету вступившей в неравный бой группы из 25 истребителей под командой майора Паркса и капитана </a:t>
            </a:r>
            <a:r>
              <a:rPr lang="ru-RU" sz="1800" dirty="0" err="1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Армстейда</a:t>
            </a: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10 из них были потеряны, в том числе четыре - при жесткой посадке на разбитые японскими бомбами полосы.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Главной цели - уничтожить на земле американские бомбардировщики - японцы не достигли. За 10 минут до появления противника те улетели бомбить японские авианосцы - впрочем, так же безуспешно.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D49DA-E014-4743-8CD1-975C802F9F0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1651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До сих пор японская эскадра сталкивалась только с самолетами наземного базирования с Мидуэя. О присутствии неподалеку крупных сил американского флота адмирал </a:t>
            </a:r>
            <a:r>
              <a:rPr lang="ru-RU" sz="1800" dirty="0" err="1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Нагумо</a:t>
            </a: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по-прежнему не догадывался.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07:15 4 июня он отдал, как выяснилось впоследствии, роковой приказ: снять со всех самолетов "</a:t>
            </a:r>
            <a:r>
              <a:rPr lang="ru-RU" sz="1800" dirty="0" err="1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Накадзима</a:t>
            </a: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торпеды и перевооружить их бомбами для усиления повторной атаки на остров.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 палубах кипела работа, когда в 07:40 японский пилот-разведчик доложил, что обнаружил американские корабли. К самолетам на борту авианосцев снова начали подвешивать торпеды.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Через полчаса от воздушной разведки поступило ошибочное сообщение, что авианосец у американцев всего один. </a:t>
            </a:r>
            <a:r>
              <a:rPr lang="ru-RU" sz="1800" dirty="0" err="1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Нагумо</a:t>
            </a: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приказал продолжить перевооружение.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Эта неразбериха привела к тому, что ко времени появления в воздухе американских бомбардировщиков торпеды не успели убрать с палуб в бронированные погреба, и при первых попаданиях они сдетонировали.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Между 07:50 и 10:15 группы американских самолетов, как наземного, так и палубного базирования, атаковали японские авианосцы, словно гончие медведей. Восемь раз они были отбиты с большими потерями. Но, в конце концов, случилось то, что должно было случиться.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D49DA-E014-4743-8CD1-975C802F9F0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3323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Удача выпала на долю авиагрупп капитана Кларенса </a:t>
            </a:r>
            <a:r>
              <a:rPr lang="ru-RU" sz="1800" dirty="0" err="1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Маккласки</a:t>
            </a: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и лейтенанта Ричарда Беста с "Энтерпрайза" и капитана Макса Лесли с "</a:t>
            </a:r>
            <a:r>
              <a:rPr lang="ru-RU" sz="1800" dirty="0" err="1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Йорктауна</a:t>
            </a: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". Всего в их составе было 47 пикировщиков "</a:t>
            </a:r>
            <a:r>
              <a:rPr lang="ru-RU" sz="1800" dirty="0" err="1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Даунтлесс</a:t>
            </a: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10:05 они обнаружили "</a:t>
            </a:r>
            <a:r>
              <a:rPr lang="ru-RU" sz="1800" dirty="0" err="1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Акаги</a:t>
            </a: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ru-RU" sz="1800" dirty="0" err="1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Кага</a:t>
            </a: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и "Сорю".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Японцы как раз закончили перевооружение своих торпедоносцев. На 10:20 адмирал </a:t>
            </a:r>
            <a:r>
              <a:rPr lang="ru-RU" sz="1800" dirty="0" err="1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Нагумо</a:t>
            </a: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назначил старт нового налета на Мидуэй. Корабли разворачивались по ветру. На их палубах стояли в готовности к взлету 93 машины с подвешенными бомбами и лежали неубранные торпеды.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неразберихе боя осталось неизвестным, кто из американских пилотов кого бомбил. Все три авианосца получили тяжелейшие повреждения. "</a:t>
            </a:r>
            <a:r>
              <a:rPr lang="ru-RU" sz="1800" dirty="0" err="1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Кага</a:t>
            </a: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и "Сорю" спустя несколько часов пошли на дно. "</a:t>
            </a:r>
            <a:r>
              <a:rPr lang="ru-RU" sz="1800" dirty="0" err="1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Акаги</a:t>
            </a: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остался на плаву, но в сражении больше не участвовал.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Американцы полагали, что "Сорю" около двух часов дня добила тремя торпедами их подводная лодка "Наутилус" под командой капитана 3-го ранга Билла Брокмана. Японцы утверждали, что торпеды прошли мимо, и "Сорю" затонул от пробоин, полученных в результате воздушного налета. Впрочем, большого практического значения это не имело.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D49DA-E014-4743-8CD1-975C802F9F0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1134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11:45 и в 14:20 самолеты с единственного оставшегося в строю японского авианосца "</a:t>
            </a:r>
            <a:r>
              <a:rPr lang="ru-RU" sz="1800" dirty="0" err="1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Хирю</a:t>
            </a: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атаковали "</a:t>
            </a:r>
            <a:r>
              <a:rPr lang="ru-RU" sz="1800" dirty="0" err="1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Йорктаун</a:t>
            </a: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и добились в общей сложности пяти попаданий. 7 июня поврежденный корабль был потоплен японской субмариной во время буксировки в Перл-Харбор.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17:03 пикировщики с "Энтерпрайза" и "</a:t>
            </a:r>
            <a:r>
              <a:rPr lang="ru-RU" sz="1800" dirty="0" err="1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Хорнета</a:t>
            </a: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разбомбили "</a:t>
            </a:r>
            <a:r>
              <a:rPr lang="ru-RU" sz="1800" dirty="0" err="1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Хирю</a:t>
            </a: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", на котором почти не осталось самолетов после потерь, понесенных при налете на "</a:t>
            </a:r>
            <a:r>
              <a:rPr lang="ru-RU" sz="1800" dirty="0" err="1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Йорктаун</a:t>
            </a: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05:10 5 июня адмирал Ямамото приказал затопить безнадежно поврежденные "</a:t>
            </a:r>
            <a:r>
              <a:rPr lang="ru-RU" sz="1800" dirty="0" err="1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Акага</a:t>
            </a: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и "</a:t>
            </a:r>
            <a:r>
              <a:rPr lang="ru-RU" sz="1800" dirty="0" err="1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Хирю</a:t>
            </a: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". Контр-адмирал </a:t>
            </a:r>
            <a:r>
              <a:rPr lang="ru-RU" sz="1800" dirty="0" err="1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Тамон</a:t>
            </a: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Ямагути</a:t>
            </a: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и командир "</a:t>
            </a:r>
            <a:r>
              <a:rPr lang="ru-RU" sz="1800" dirty="0" err="1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Хирю</a:t>
            </a: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капитан 1-го ранга </a:t>
            </a:r>
            <a:r>
              <a:rPr lang="ru-RU" sz="1800" dirty="0" err="1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Тамэо</a:t>
            </a: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Каку</a:t>
            </a: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отказались уйти с тонущего авианосца и погибли вместе с ним.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Остальные корабли начали отходить на запад. В течение всего дня американские самолеты искали их, чтобы добить, но не нашли из-за низкой облачности.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6 июня они обнаружили тяжелые крейсера "</a:t>
            </a:r>
            <a:r>
              <a:rPr lang="ru-RU" sz="1800" dirty="0" err="1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Микума</a:t>
            </a: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и "</a:t>
            </a:r>
            <a:r>
              <a:rPr lang="ru-RU" sz="1800" dirty="0" err="1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Могами</a:t>
            </a: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". Первый был потоплен, второй добрался до базы с сильными повреждениями.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1414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Сражение закончилось.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D49DA-E014-4743-8CD1-975C802F9F0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8639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418BC-51F3-BBB8-93AD-E300BDAFA5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27C797D-7859-8268-9DED-30E1D5C387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BCCE75-632B-2D98-2E65-1519CC17A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2E0F7-5E95-A841-A09B-57F2F87872C5}" type="datetimeFigureOut">
              <a:rPr lang="ru-RU" smtClean="0"/>
              <a:t>12.05.2023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CF4620-0741-702A-C4C7-69F5F886D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E670400-7EA8-90CB-0BEC-4BF0511B8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BB6E7-A0E8-3846-ADD9-65E5C1675B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2332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FC80C0-2C75-15DD-3533-5D14D4D26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357168B-BDB2-0C21-4364-0B8E97A92C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B78C51C-E783-F9D5-426C-E09D523A7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2E0F7-5E95-A841-A09B-57F2F87872C5}" type="datetimeFigureOut">
              <a:rPr lang="ru-RU" smtClean="0"/>
              <a:t>12.05.2023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8456BD5-F1FC-CBC3-9BF1-74079EBDF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CFE6503-FD74-F725-24C4-04A131C31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BB6E7-A0E8-3846-ADD9-65E5C1675B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2518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1ED7CB4-882A-4399-32B5-D64DE1B6BE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D6C5FB9-2A29-89E5-5640-BFFF88601F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C3840E-C19E-C372-3CE9-F840E5AF3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2E0F7-5E95-A841-A09B-57F2F87872C5}" type="datetimeFigureOut">
              <a:rPr lang="ru-RU" smtClean="0"/>
              <a:t>12.05.2023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74D6BD-2619-5F3F-90F3-0ED60943F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0C7FB1-7E29-7418-8500-B96195206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BB6E7-A0E8-3846-ADD9-65E5C1675B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6533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EFECD0-B12C-06EB-46A2-FD1377D3F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B6AFC8-3F75-BD3E-F11D-8C4A0962A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F25F29-C108-C8D2-527E-19C98B8C3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2E0F7-5E95-A841-A09B-57F2F87872C5}" type="datetimeFigureOut">
              <a:rPr lang="ru-RU" smtClean="0"/>
              <a:t>12.05.2023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576291-F6B1-DAEC-9E1F-4D26BBC16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D84BBF-71A4-27AE-476F-3866B90CE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BB6E7-A0E8-3846-ADD9-65E5C1675B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901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794C91-B19C-47C0-90A1-6C55EFCF3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DBC32E-FB63-C3F6-793E-782C073DCC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A81DBF-D291-17B1-C31D-C3E94C300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2E0F7-5E95-A841-A09B-57F2F87872C5}" type="datetimeFigureOut">
              <a:rPr lang="ru-RU" smtClean="0"/>
              <a:t>12.05.2023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A2DF8C-E710-BB5B-650E-41DA107F6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7B446A-24C2-9CE0-A41D-741441ABD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BB6E7-A0E8-3846-ADD9-65E5C1675B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6837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FCF39F-905E-F48C-7311-1D6F286E6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F69FCC-AD3E-EB76-4D1B-36288CB6B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4546498-F9BE-2C58-2508-DA7CCC3C92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AB63553-0DA4-A265-0A95-4DD703498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2E0F7-5E95-A841-A09B-57F2F87872C5}" type="datetimeFigureOut">
              <a:rPr lang="ru-RU" smtClean="0"/>
              <a:t>12.05.2023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5F43056-04ED-B432-F9F4-6255D7B26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D85B9DD-894F-E96C-FF86-182FA5C9D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BB6E7-A0E8-3846-ADD9-65E5C1675B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4097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DE9C33-25C8-5CE4-5EA9-B68C7ED61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27E2A1B-B940-D24D-F341-B80AA8FAF9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5F560B6-4770-AD8D-63A3-A7B377D223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2C2474D-70F5-FF8E-36C8-CD5129DEB3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FB96054-F747-3F0A-0F3C-A892ABED50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2681BF9-F786-D6E6-4ADE-9098C663A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2E0F7-5E95-A841-A09B-57F2F87872C5}" type="datetimeFigureOut">
              <a:rPr lang="ru-RU" smtClean="0"/>
              <a:t>12.05.2023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FA2B946-3AF0-0962-407D-7C39DD76A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88D2004-A255-5B3A-E0BD-5F6684106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BB6E7-A0E8-3846-ADD9-65E5C1675B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4828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6E1B7F-3B7A-4F23-CCA9-181CFE47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37719D1-20F4-6284-2B35-0BA133ED4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2E0F7-5E95-A841-A09B-57F2F87872C5}" type="datetimeFigureOut">
              <a:rPr lang="ru-RU" smtClean="0"/>
              <a:t>12.05.2023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EC071A7-E3DC-98A9-5981-26D3DBD0C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7272DF2-FA22-C42C-2CD1-A6AFC7E4D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BB6E7-A0E8-3846-ADD9-65E5C1675B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3167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19819D5-1218-BBB8-5493-583C0B610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2E0F7-5E95-A841-A09B-57F2F87872C5}" type="datetimeFigureOut">
              <a:rPr lang="ru-RU" smtClean="0"/>
              <a:t>12.05.2023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CB778AB-4810-0C4B-2380-C995C751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EB6D327-4479-0077-1982-6E98CBDF2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BB6E7-A0E8-3846-ADD9-65E5C1675B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928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17D421-264F-7479-AE04-A0DB1E1DF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CB223D-B43D-083E-D531-32118815C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D135433-54AA-3C5D-5B9D-7289A24C46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193A99B-E964-57AE-A5D2-C049BBFAB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2E0F7-5E95-A841-A09B-57F2F87872C5}" type="datetimeFigureOut">
              <a:rPr lang="ru-RU" smtClean="0"/>
              <a:t>12.05.2023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39462F8-ACA0-2B41-15DD-DB2EDB69E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D1EB2CE-3758-1A6C-131D-0B0B6ABE8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BB6E7-A0E8-3846-ADD9-65E5C1675B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8390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59817E-27A6-95D8-BC5A-E97E7F95D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878E99C-6CA7-FE2E-D2DC-5E4B02E019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BAC9A1-2D62-934E-62AE-2258969FC7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80BA942-398F-0766-8E6A-39EA71FA5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2E0F7-5E95-A841-A09B-57F2F87872C5}" type="datetimeFigureOut">
              <a:rPr lang="ru-RU" smtClean="0"/>
              <a:t>12.05.2023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0E4B655-2FFD-CC2A-F44F-D75C7B64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7BFAEA-8B2C-B85D-DE43-5A79B7274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BB6E7-A0E8-3846-ADD9-65E5C1675B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4679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925051-D5BA-665A-853C-FB87FA947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AB7C4B7-AB93-8F95-EB8C-15EF7B0F4B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C4E466A-2555-EB5F-5812-C345F6BA7C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2E0F7-5E95-A841-A09B-57F2F87872C5}" type="datetimeFigureOut">
              <a:rPr lang="ru-RU" smtClean="0"/>
              <a:t>12.05.2023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8F7691D-392A-B5C9-D5C0-5B1C350D8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852631-18BA-7E2E-E766-B3CF35F52B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BB6E7-A0E8-3846-ADD9-65E5C1675B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063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9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8.png"/><Relationship Id="rId4" Type="http://schemas.openxmlformats.org/officeDocument/2006/relationships/image" Target="../media/image10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8DF00F-5823-64B2-EB13-3807DF4A22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15743"/>
            <a:ext cx="9144000" cy="2387600"/>
          </a:xfrm>
        </p:spPr>
        <p:txBody>
          <a:bodyPr/>
          <a:lstStyle/>
          <a:p>
            <a:r>
              <a:rPr lang="ru-RU" dirty="0">
                <a:latin typeface="Georgia" panose="02040502050405020303" pitchFamily="18" charset="0"/>
              </a:rPr>
              <a:t>Мидуэй. Перелом в ходе войны на Тихом океане</a:t>
            </a:r>
          </a:p>
        </p:txBody>
      </p:sp>
    </p:spTree>
    <p:extLst>
      <p:ext uri="{BB962C8B-B14F-4D97-AF65-F5344CB8AC3E}">
        <p14:creationId xmlns:p14="http://schemas.microsoft.com/office/powerpoint/2010/main" val="2939721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DA9168-67FE-958E-1C6C-7583BDBBC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Georgia" panose="02040502050405020303" pitchFamily="18" charset="0"/>
              </a:rPr>
              <a:t>Последствия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CAE10A8-C840-DC24-6D32-13AF256FA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347189" y="1595686"/>
            <a:ext cx="7497621" cy="42174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EDA2D0-46AE-63C8-039D-DCAE701B6100}"/>
              </a:ext>
            </a:extLst>
          </p:cNvPr>
          <p:cNvSpPr txBox="1"/>
          <p:nvPr/>
        </p:nvSpPr>
        <p:spPr>
          <a:xfrm>
            <a:off x="2273300" y="5908100"/>
            <a:ext cx="764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ru-RU" sz="3200" b="0" i="0" dirty="0">
                <a:solidFill>
                  <a:srgbClr val="000000"/>
                </a:solidFill>
                <a:effectLst/>
                <a:latin typeface="Times"/>
              </a:rPr>
              <a:t>Примерно через час "</a:t>
            </a:r>
            <a:r>
              <a:rPr lang="ru-RU" sz="3200" b="0" i="0" dirty="0" err="1">
                <a:solidFill>
                  <a:srgbClr val="000000"/>
                </a:solidFill>
                <a:effectLst/>
                <a:latin typeface="Times"/>
              </a:rPr>
              <a:t>Кага</a:t>
            </a:r>
            <a:r>
              <a:rPr lang="ru-RU" sz="3200" b="0" i="0" dirty="0">
                <a:solidFill>
                  <a:srgbClr val="000000"/>
                </a:solidFill>
                <a:effectLst/>
                <a:latin typeface="Times"/>
              </a:rPr>
              <a:t>" уйдет на дно</a:t>
            </a:r>
            <a:endParaRPr lang="ru-RU" sz="32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695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DA9168-67FE-958E-1C6C-7583BDBBC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Georgia" panose="02040502050405020303" pitchFamily="18" charset="0"/>
              </a:rPr>
              <a:t>Битва авианосцев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CAE10A8-C840-DC24-6D32-13AF256FA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838200" y="2183560"/>
            <a:ext cx="6294088" cy="35404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EDA2D0-46AE-63C8-039D-DCAE701B6100}"/>
              </a:ext>
            </a:extLst>
          </p:cNvPr>
          <p:cNvSpPr txBox="1"/>
          <p:nvPr/>
        </p:nvSpPr>
        <p:spPr>
          <a:xfrm>
            <a:off x="7493330" y="2430278"/>
            <a:ext cx="386047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200" b="0" i="0" dirty="0">
                <a:solidFill>
                  <a:srgbClr val="000000"/>
                </a:solidFill>
                <a:effectLst/>
                <a:latin typeface="Times"/>
              </a:rPr>
              <a:t>Авианосец "Мидуэй" находился в составе флота 47 лет, а сейчас превращен в музей в Сан-Диего</a:t>
            </a:r>
            <a:endParaRPr lang="ru-RU" sz="32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589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DA9168-67FE-958E-1C6C-7583BDBBC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Georgia" panose="02040502050405020303" pitchFamily="18" charset="0"/>
              </a:rPr>
              <a:t>Где и когда?</a:t>
            </a:r>
          </a:p>
        </p:txBody>
      </p:sp>
      <p:pic>
        <p:nvPicPr>
          <p:cNvPr id="1030" name="Picture 6" descr="Сталинград» Тихого океана — битва за остров Гуадалканал. Часть 1 | Пикабу">
            <a:extLst>
              <a:ext uri="{FF2B5EF4-FFF2-40B4-BE49-F238E27FC236}">
                <a16:creationId xmlns:a16="http://schemas.microsoft.com/office/drawing/2014/main" id="{7E36733A-3EE8-6162-A07F-0A87F2C39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56" y="2079326"/>
            <a:ext cx="6474939" cy="323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МИДУЭЙ | это... Что такое МИДУЭЙ?">
            <a:extLst>
              <a:ext uri="{FF2B5EF4-FFF2-40B4-BE49-F238E27FC236}">
                <a16:creationId xmlns:a16="http://schemas.microsoft.com/office/drawing/2014/main" id="{3BBE4329-DDBD-80CD-290C-C1CC6D73E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899" y="1748728"/>
            <a:ext cx="4176045" cy="405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вал 4">
            <a:extLst>
              <a:ext uri="{FF2B5EF4-FFF2-40B4-BE49-F238E27FC236}">
                <a16:creationId xmlns:a16="http://schemas.microsoft.com/office/drawing/2014/main" id="{7F6F9102-CB18-6973-ACDD-9EEB4004BA57}"/>
              </a:ext>
            </a:extLst>
          </p:cNvPr>
          <p:cNvSpPr/>
          <p:nvPr/>
        </p:nvSpPr>
        <p:spPr>
          <a:xfrm>
            <a:off x="5276335" y="2174790"/>
            <a:ext cx="729048" cy="729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28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DA9168-67FE-958E-1C6C-7583BDBBC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Georgia" panose="02040502050405020303" pitchFamily="18" charset="0"/>
              </a:rPr>
              <a:t>Таинственный </a:t>
            </a:r>
            <a:r>
              <a:rPr lang="en" dirty="0">
                <a:latin typeface="Georgia" panose="02040502050405020303" pitchFamily="18" charset="0"/>
              </a:rPr>
              <a:t>AF</a:t>
            </a:r>
            <a:endParaRPr lang="ru-RU" dirty="0">
              <a:latin typeface="Georgia" panose="02040502050405020303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09785F6-458F-E9AE-FF09-3B343C8EB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133" y="617838"/>
            <a:ext cx="4794668" cy="56224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233F33-F718-D413-C7A1-14DFF8723F14}"/>
              </a:ext>
            </a:extLst>
          </p:cNvPr>
          <p:cNvSpPr txBox="1"/>
          <p:nvPr/>
        </p:nvSpPr>
        <p:spPr>
          <a:xfrm>
            <a:off x="838200" y="1862256"/>
            <a:ext cx="5257800" cy="4109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200" dirty="0">
                <a:solidFill>
                  <a:srgbClr val="141414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В мае американская разведка взломала японский военно-морской шифр </a:t>
            </a:r>
            <a:endParaRPr lang="en-US" sz="3200" dirty="0">
              <a:solidFill>
                <a:srgbClr val="141414"/>
              </a:solidFill>
              <a:effectLst/>
              <a:latin typeface="Georgia" panose="02040502050405020303" pitchFamily="18" charset="0"/>
              <a:ea typeface="Times New Roman" panose="02020603050405020304" pitchFamily="18" charset="0"/>
            </a:endParaRPr>
          </a:p>
          <a:p>
            <a:pPr algn="just"/>
            <a:endParaRPr lang="ru-RU" sz="3200" dirty="0">
              <a:solidFill>
                <a:srgbClr val="141414"/>
              </a:solidFill>
              <a:effectLst/>
              <a:latin typeface="Georgia" panose="02040502050405020303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3200" dirty="0">
                <a:solidFill>
                  <a:srgbClr val="141414"/>
                </a:solidFill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sz="3200" dirty="0" err="1">
                <a:solidFill>
                  <a:srgbClr val="141414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лово</a:t>
            </a:r>
            <a:r>
              <a:rPr lang="ru-RU" sz="3200" dirty="0">
                <a:solidFill>
                  <a:srgbClr val="141414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"Мидуэй" было скрыто кодовым названием "AF".</a:t>
            </a:r>
            <a:endParaRPr lang="ru-RU" sz="32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138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DA9168-67FE-958E-1C6C-7583BDBBC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Georgia" panose="02040502050405020303" pitchFamily="18" charset="0"/>
              </a:rPr>
              <a:t>Силы сторон</a:t>
            </a:r>
          </a:p>
        </p:txBody>
      </p:sp>
      <p:pic>
        <p:nvPicPr>
          <p:cNvPr id="3074" name="Picture 2" descr="Нимиц, Честер Уильям — Википедия">
            <a:extLst>
              <a:ext uri="{FF2B5EF4-FFF2-40B4-BE49-F238E27FC236}">
                <a16:creationId xmlns:a16="http://schemas.microsoft.com/office/drawing/2014/main" id="{1A4B5D1A-78A8-AECB-4500-B72D26FE9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54763"/>
            <a:ext cx="3709086" cy="43061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3CFCAC-68FD-412B-3B24-DB396F4E9063}"/>
              </a:ext>
            </a:extLst>
          </p:cNvPr>
          <p:cNvSpPr txBox="1"/>
          <p:nvPr/>
        </p:nvSpPr>
        <p:spPr>
          <a:xfrm>
            <a:off x="1215081" y="5996857"/>
            <a:ext cx="2955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200" dirty="0">
                <a:solidFill>
                  <a:srgbClr val="141414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Честер </a:t>
            </a:r>
            <a:r>
              <a:rPr lang="ru-RU" sz="3200" dirty="0" err="1">
                <a:solidFill>
                  <a:srgbClr val="141414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Нимиц</a:t>
            </a:r>
            <a:endParaRPr lang="ru-RU" sz="32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078" name="Picture 6" descr="Йорктаун в 1937 году">
            <a:extLst>
              <a:ext uri="{FF2B5EF4-FFF2-40B4-BE49-F238E27FC236}">
                <a16:creationId xmlns:a16="http://schemas.microsoft.com/office/drawing/2014/main" id="{C9E457B6-1136-A952-567B-C83028340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124" y="1554763"/>
            <a:ext cx="2644346" cy="19915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0D89A2-FEFF-F9D9-CAD0-33FC9C4E2AC5}"/>
              </a:ext>
            </a:extLst>
          </p:cNvPr>
          <p:cNvSpPr txBox="1"/>
          <p:nvPr/>
        </p:nvSpPr>
        <p:spPr>
          <a:xfrm>
            <a:off x="5153037" y="3589420"/>
            <a:ext cx="2668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1414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Yorktown</a:t>
            </a:r>
            <a:r>
              <a:rPr lang="en-US" sz="3200" dirty="0">
                <a:solidFill>
                  <a:srgbClr val="141414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 </a:t>
            </a:r>
            <a:endParaRPr lang="ru-RU" sz="32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AD7071FA-33E8-763B-E177-1C12D6D04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8283636" y="3049782"/>
            <a:ext cx="2644346" cy="16640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49F96C-59A5-3874-41BF-F723A79D7092}"/>
              </a:ext>
            </a:extLst>
          </p:cNvPr>
          <p:cNvSpPr txBox="1"/>
          <p:nvPr/>
        </p:nvSpPr>
        <p:spPr>
          <a:xfrm>
            <a:off x="8259462" y="4713832"/>
            <a:ext cx="2668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1414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Enterprise</a:t>
            </a:r>
            <a:endParaRPr lang="ru-RU" sz="32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B97488E9-BC29-B495-C9B3-9D19D98F6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5159291" y="4196882"/>
            <a:ext cx="2607664" cy="16640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F6B0F9-12DB-7516-D797-B6D01A3D35E0}"/>
              </a:ext>
            </a:extLst>
          </p:cNvPr>
          <p:cNvSpPr txBox="1"/>
          <p:nvPr/>
        </p:nvSpPr>
        <p:spPr>
          <a:xfrm>
            <a:off x="5128863" y="5916119"/>
            <a:ext cx="2668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1414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Hornet</a:t>
            </a:r>
            <a:endParaRPr lang="ru-RU" sz="32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CC5ED590-6250-556A-EFF3-8834A94BA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20158232" y="1554763"/>
            <a:ext cx="3232576" cy="43061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B0E70BE-E154-A0DB-30E1-5D647CDB1847}"/>
              </a:ext>
            </a:extLst>
          </p:cNvPr>
          <p:cNvSpPr txBox="1"/>
          <p:nvPr/>
        </p:nvSpPr>
        <p:spPr>
          <a:xfrm>
            <a:off x="19948809" y="5916119"/>
            <a:ext cx="3651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err="1">
                <a:solidFill>
                  <a:srgbClr val="141414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Исороку</a:t>
            </a:r>
            <a:r>
              <a:rPr lang="ru-RU" sz="3200" dirty="0">
                <a:solidFill>
                  <a:srgbClr val="141414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 Ямамото </a:t>
            </a:r>
            <a:endParaRPr lang="ru-RU" sz="32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" name="Picture 6">
            <a:extLst>
              <a:ext uri="{FF2B5EF4-FFF2-40B4-BE49-F238E27FC236}">
                <a16:creationId xmlns:a16="http://schemas.microsoft.com/office/drawing/2014/main" id="{720641CB-3CCA-3B08-8350-B82222B74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/>
        </p:blipFill>
        <p:spPr bwMode="auto">
          <a:xfrm>
            <a:off x="17569606" y="1554763"/>
            <a:ext cx="1818158" cy="19915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41200CF-011E-54DE-F216-E0F2D001466A}"/>
              </a:ext>
            </a:extLst>
          </p:cNvPr>
          <p:cNvSpPr txBox="1"/>
          <p:nvPr/>
        </p:nvSpPr>
        <p:spPr>
          <a:xfrm>
            <a:off x="17144425" y="3589420"/>
            <a:ext cx="2668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rgbClr val="141414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Акаги</a:t>
            </a:r>
            <a:r>
              <a:rPr lang="en-US" sz="3200" dirty="0">
                <a:solidFill>
                  <a:srgbClr val="141414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 </a:t>
            </a:r>
            <a:endParaRPr lang="ru-RU" sz="32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4" name="Picture 6">
            <a:extLst>
              <a:ext uri="{FF2B5EF4-FFF2-40B4-BE49-F238E27FC236}">
                <a16:creationId xmlns:a16="http://schemas.microsoft.com/office/drawing/2014/main" id="{068A3CD2-DE48-5EC7-CFC2-760B39C9F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/>
        </p:blipFill>
        <p:spPr bwMode="auto">
          <a:xfrm>
            <a:off x="16968317" y="4409265"/>
            <a:ext cx="2419447" cy="14516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2896E27-647D-2379-036D-479A97262487}"/>
              </a:ext>
            </a:extLst>
          </p:cNvPr>
          <p:cNvSpPr txBox="1"/>
          <p:nvPr/>
        </p:nvSpPr>
        <p:spPr>
          <a:xfrm>
            <a:off x="16810462" y="5894361"/>
            <a:ext cx="2668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rgbClr val="141414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Хирю</a:t>
            </a:r>
            <a:r>
              <a:rPr lang="en-US" sz="3200" dirty="0">
                <a:solidFill>
                  <a:srgbClr val="141414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 </a:t>
            </a:r>
            <a:endParaRPr lang="ru-RU" sz="32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C73CD8B4-C714-EF2B-5DC3-509975CB5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/>
          <a:srcRect/>
          <a:stretch/>
        </p:blipFill>
        <p:spPr bwMode="auto">
          <a:xfrm>
            <a:off x="13322497" y="1521334"/>
            <a:ext cx="3207327" cy="18892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3BDF5E-36AE-1CC9-FD2B-17682BA725ED}"/>
              </a:ext>
            </a:extLst>
          </p:cNvPr>
          <p:cNvSpPr txBox="1"/>
          <p:nvPr/>
        </p:nvSpPr>
        <p:spPr>
          <a:xfrm>
            <a:off x="13593979" y="3410580"/>
            <a:ext cx="2668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rgbClr val="141414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Кага</a:t>
            </a:r>
            <a:r>
              <a:rPr lang="en-US" sz="3200" dirty="0">
                <a:solidFill>
                  <a:srgbClr val="141414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 </a:t>
            </a:r>
            <a:endParaRPr lang="ru-RU" sz="32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56E96ABA-E1F5-37CB-BBB8-5EC1770E4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/>
          <a:srcRect/>
          <a:stretch/>
        </p:blipFill>
        <p:spPr bwMode="auto">
          <a:xfrm>
            <a:off x="13322497" y="4062051"/>
            <a:ext cx="2998135" cy="17988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26DFE6-6261-7992-62DC-94A2F7874D94}"/>
              </a:ext>
            </a:extLst>
          </p:cNvPr>
          <p:cNvSpPr txBox="1"/>
          <p:nvPr/>
        </p:nvSpPr>
        <p:spPr>
          <a:xfrm>
            <a:off x="13486167" y="5860932"/>
            <a:ext cx="2668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rgbClr val="141414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Сорю</a:t>
            </a:r>
            <a:r>
              <a:rPr lang="en-US" sz="3200" dirty="0">
                <a:solidFill>
                  <a:srgbClr val="141414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 </a:t>
            </a:r>
            <a:endParaRPr lang="ru-RU" sz="32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266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DA9168-67FE-958E-1C6C-7583BDBBC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Georgia" panose="02040502050405020303" pitchFamily="18" charset="0"/>
              </a:rPr>
              <a:t>Силы сторон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A4B5D1A-78A8-AECB-4500-B72D26FE9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7911802" y="1529162"/>
            <a:ext cx="3232576" cy="43061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3CFCAC-68FD-412B-3B24-DB396F4E9063}"/>
              </a:ext>
            </a:extLst>
          </p:cNvPr>
          <p:cNvSpPr txBox="1"/>
          <p:nvPr/>
        </p:nvSpPr>
        <p:spPr>
          <a:xfrm>
            <a:off x="7702379" y="5890518"/>
            <a:ext cx="3651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err="1">
                <a:solidFill>
                  <a:srgbClr val="141414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Исороку</a:t>
            </a:r>
            <a:r>
              <a:rPr lang="ru-RU" sz="3200" dirty="0">
                <a:solidFill>
                  <a:srgbClr val="141414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 Ямамото </a:t>
            </a:r>
            <a:endParaRPr lang="ru-RU" sz="32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C9E457B6-1136-A952-567B-C83028340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5323176" y="1529161"/>
            <a:ext cx="1818158" cy="19915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0D89A2-FEFF-F9D9-CAD0-33FC9C4E2AC5}"/>
              </a:ext>
            </a:extLst>
          </p:cNvPr>
          <p:cNvSpPr txBox="1"/>
          <p:nvPr/>
        </p:nvSpPr>
        <p:spPr>
          <a:xfrm>
            <a:off x="4897995" y="3581753"/>
            <a:ext cx="2668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rgbClr val="141414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Акаги</a:t>
            </a:r>
            <a:r>
              <a:rPr lang="en-US" sz="3200" dirty="0">
                <a:solidFill>
                  <a:srgbClr val="141414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 </a:t>
            </a:r>
            <a:endParaRPr lang="ru-RU" sz="32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F797822E-CC26-134E-E2E6-77A901D97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838200" y="1529162"/>
            <a:ext cx="3207327" cy="18892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767586-EC9C-6853-444E-C44B144FF794}"/>
              </a:ext>
            </a:extLst>
          </p:cNvPr>
          <p:cNvSpPr txBox="1"/>
          <p:nvPr/>
        </p:nvSpPr>
        <p:spPr>
          <a:xfrm>
            <a:off x="1107603" y="3389858"/>
            <a:ext cx="2668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rgbClr val="141414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Кага</a:t>
            </a:r>
            <a:r>
              <a:rPr lang="en-US" sz="3200" dirty="0">
                <a:solidFill>
                  <a:srgbClr val="141414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 </a:t>
            </a:r>
            <a:endParaRPr lang="ru-RU" sz="32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C109FBED-2E8E-FC68-9B94-81CAF0F9F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4721887" y="4383664"/>
            <a:ext cx="2419447" cy="14516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5DB305-E663-510F-042F-E8C51B9D6F61}"/>
              </a:ext>
            </a:extLst>
          </p:cNvPr>
          <p:cNvSpPr txBox="1"/>
          <p:nvPr/>
        </p:nvSpPr>
        <p:spPr>
          <a:xfrm>
            <a:off x="4597350" y="5890518"/>
            <a:ext cx="2668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solidFill>
                  <a:srgbClr val="141414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Хирю</a:t>
            </a:r>
            <a:r>
              <a:rPr lang="en-US" sz="3200" dirty="0">
                <a:solidFill>
                  <a:srgbClr val="141414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 </a:t>
            </a:r>
            <a:endParaRPr lang="ru-RU" sz="32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2" descr="Нимиц, Честер Уильям — Википедия">
            <a:extLst>
              <a:ext uri="{FF2B5EF4-FFF2-40B4-BE49-F238E27FC236}">
                <a16:creationId xmlns:a16="http://schemas.microsoft.com/office/drawing/2014/main" id="{82E7BBF9-5E8E-0915-1F3E-9AAE43889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077247" y="1529162"/>
            <a:ext cx="3709086" cy="43061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233638-5275-D5AB-F912-777633164036}"/>
              </a:ext>
            </a:extLst>
          </p:cNvPr>
          <p:cNvSpPr txBox="1"/>
          <p:nvPr/>
        </p:nvSpPr>
        <p:spPr>
          <a:xfrm>
            <a:off x="-10700366" y="5971256"/>
            <a:ext cx="2955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200" dirty="0">
                <a:solidFill>
                  <a:srgbClr val="141414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Честер </a:t>
            </a:r>
            <a:r>
              <a:rPr lang="ru-RU" sz="3200" dirty="0" err="1">
                <a:solidFill>
                  <a:srgbClr val="141414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Нимиц</a:t>
            </a:r>
            <a:endParaRPr lang="ru-RU" sz="32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Picture 6" descr="Йорктаун в 1937 году">
            <a:extLst>
              <a:ext uri="{FF2B5EF4-FFF2-40B4-BE49-F238E27FC236}">
                <a16:creationId xmlns:a16="http://schemas.microsoft.com/office/drawing/2014/main" id="{1C60224B-3E53-D214-7C61-5BCA17A32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50323" y="1529162"/>
            <a:ext cx="2644346" cy="19915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6449F5C-AA10-6E70-9FE5-3D0DFA7FB096}"/>
              </a:ext>
            </a:extLst>
          </p:cNvPr>
          <p:cNvSpPr txBox="1"/>
          <p:nvPr/>
        </p:nvSpPr>
        <p:spPr>
          <a:xfrm>
            <a:off x="-6762410" y="3563819"/>
            <a:ext cx="2668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1414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Yorktown</a:t>
            </a:r>
            <a:r>
              <a:rPr lang="en-US" sz="3200" dirty="0">
                <a:solidFill>
                  <a:srgbClr val="141414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 </a:t>
            </a:r>
            <a:endParaRPr lang="ru-RU" sz="32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C22DF4E2-2A2F-E9C4-D561-12B9A6D31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/>
        </p:blipFill>
        <p:spPr bwMode="auto">
          <a:xfrm>
            <a:off x="-3631811" y="3024181"/>
            <a:ext cx="2644346" cy="16640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068126C-059E-48E3-8A9E-0337EB945975}"/>
              </a:ext>
            </a:extLst>
          </p:cNvPr>
          <p:cNvSpPr txBox="1"/>
          <p:nvPr/>
        </p:nvSpPr>
        <p:spPr>
          <a:xfrm>
            <a:off x="-3655985" y="4688231"/>
            <a:ext cx="2668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1414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Enterprise</a:t>
            </a:r>
            <a:endParaRPr lang="ru-RU" sz="32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9" name="Picture 6">
            <a:extLst>
              <a:ext uri="{FF2B5EF4-FFF2-40B4-BE49-F238E27FC236}">
                <a16:creationId xmlns:a16="http://schemas.microsoft.com/office/drawing/2014/main" id="{7F5C6D76-6F0B-2F5D-72B1-D310B003E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/>
          <a:srcRect/>
          <a:stretch/>
        </p:blipFill>
        <p:spPr bwMode="auto">
          <a:xfrm>
            <a:off x="-6756156" y="4171281"/>
            <a:ext cx="2607664" cy="16640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34C4E08-4952-078B-7E9A-50794BDFFBE1}"/>
              </a:ext>
            </a:extLst>
          </p:cNvPr>
          <p:cNvSpPr txBox="1"/>
          <p:nvPr/>
        </p:nvSpPr>
        <p:spPr>
          <a:xfrm>
            <a:off x="-6786584" y="5890518"/>
            <a:ext cx="2668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41414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Hornet</a:t>
            </a:r>
            <a:endParaRPr lang="ru-RU" sz="32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67B49DF-61E7-4566-7365-54DCC3914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/>
          <a:srcRect/>
          <a:stretch/>
        </p:blipFill>
        <p:spPr bwMode="auto">
          <a:xfrm>
            <a:off x="839214" y="4091637"/>
            <a:ext cx="2998135" cy="17988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A4C422-7523-2F58-CC8F-38FE3D74017F}"/>
              </a:ext>
            </a:extLst>
          </p:cNvPr>
          <p:cNvSpPr txBox="1"/>
          <p:nvPr/>
        </p:nvSpPr>
        <p:spPr>
          <a:xfrm>
            <a:off x="1107603" y="5875687"/>
            <a:ext cx="2668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rgbClr val="141414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Сорю</a:t>
            </a:r>
            <a:r>
              <a:rPr lang="en-US" sz="3200" dirty="0">
                <a:solidFill>
                  <a:srgbClr val="141414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 </a:t>
            </a:r>
            <a:endParaRPr lang="ru-RU" sz="32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570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DA9168-67FE-958E-1C6C-7583BDBBC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Georgia" panose="02040502050405020303" pitchFamily="18" charset="0"/>
              </a:rPr>
              <a:t>Обмен ударами</a:t>
            </a:r>
          </a:p>
        </p:txBody>
      </p:sp>
      <p:pic>
        <p:nvPicPr>
          <p:cNvPr id="5122" name="Picture 2" descr="Торпедоносцы &quot;Девастейтер&quot; на палубе американского авианосца &quot;Энтерпрайз&quot; во время битвы у атолла Мидуэй (3-6 июня 1942 года">
            <a:extLst>
              <a:ext uri="{FF2B5EF4-FFF2-40B4-BE49-F238E27FC236}">
                <a16:creationId xmlns:a16="http://schemas.microsoft.com/office/drawing/2014/main" id="{CCAE10A8-C840-DC24-6D32-13AF256FA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694" y="1690688"/>
            <a:ext cx="6688612" cy="37623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EDA2D0-46AE-63C8-039D-DCAE701B6100}"/>
              </a:ext>
            </a:extLst>
          </p:cNvPr>
          <p:cNvSpPr txBox="1"/>
          <p:nvPr/>
        </p:nvSpPr>
        <p:spPr>
          <a:xfrm>
            <a:off x="2273300" y="5551841"/>
            <a:ext cx="7645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rgbClr val="141414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Торпедоносцы "</a:t>
            </a:r>
            <a:r>
              <a:rPr lang="ru-RU" sz="3200" dirty="0" err="1">
                <a:solidFill>
                  <a:srgbClr val="141414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Девастейтер</a:t>
            </a:r>
            <a:r>
              <a:rPr lang="ru-RU" sz="3200" dirty="0">
                <a:solidFill>
                  <a:srgbClr val="141414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" на палубе "Энтерпрайза"</a:t>
            </a:r>
            <a:endParaRPr lang="ru-RU" sz="32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129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DA9168-67FE-958E-1C6C-7583BDBBC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3273" y="365125"/>
            <a:ext cx="5950526" cy="1325563"/>
          </a:xfrm>
        </p:spPr>
        <p:txBody>
          <a:bodyPr/>
          <a:lstStyle/>
          <a:p>
            <a:r>
              <a:rPr lang="ru-RU" dirty="0">
                <a:latin typeface="Georgia" panose="02040502050405020303" pitchFamily="18" charset="0"/>
              </a:rPr>
              <a:t>Губительное решение</a:t>
            </a:r>
          </a:p>
        </p:txBody>
      </p:sp>
      <p:pic>
        <p:nvPicPr>
          <p:cNvPr id="6146" name="Picture 2" descr="Адмирал Тюити Нагумо">
            <a:extLst>
              <a:ext uri="{FF2B5EF4-FFF2-40B4-BE49-F238E27FC236}">
                <a16:creationId xmlns:a16="http://schemas.microsoft.com/office/drawing/2014/main" id="{10CF8D48-8769-AC29-F19B-A6A0ADE1A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66803"/>
            <a:ext cx="4327566" cy="57611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EFD2CA-F672-EAC3-7502-5FC97A6F3931}"/>
              </a:ext>
            </a:extLst>
          </p:cNvPr>
          <p:cNvSpPr txBox="1"/>
          <p:nvPr/>
        </p:nvSpPr>
        <p:spPr>
          <a:xfrm>
            <a:off x="5403273" y="2015545"/>
            <a:ext cx="595052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200" dirty="0">
                <a:solidFill>
                  <a:srgbClr val="141414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Адмирал </a:t>
            </a:r>
            <a:r>
              <a:rPr lang="ru-RU" sz="3200" dirty="0" err="1">
                <a:solidFill>
                  <a:srgbClr val="141414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Нагумо</a:t>
            </a:r>
            <a:r>
              <a:rPr lang="ru-RU" sz="3200" dirty="0">
                <a:solidFill>
                  <a:srgbClr val="141414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 собирался застрелиться после поражения при Мидуэе, и сделал это ровно через два года, проиграв сражение за стратегически важный остров Сайпан</a:t>
            </a:r>
            <a:endParaRPr lang="ru-RU" sz="32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077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DA9168-67FE-958E-1C6C-7583BDBBC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Georgia" panose="02040502050405020303" pitchFamily="18" charset="0"/>
              </a:rPr>
              <a:t>Победоносная атака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09785F6-458F-E9AE-FF09-3B343C8EB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6846782" y="617838"/>
            <a:ext cx="4219369" cy="56224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233F33-F718-D413-C7A1-14DFF8723F14}"/>
              </a:ext>
            </a:extLst>
          </p:cNvPr>
          <p:cNvSpPr txBox="1"/>
          <p:nvPr/>
        </p:nvSpPr>
        <p:spPr>
          <a:xfrm>
            <a:off x="838200" y="5163032"/>
            <a:ext cx="5257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rgbClr val="141414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Пикировщики «</a:t>
            </a:r>
            <a:r>
              <a:rPr lang="ru-RU" sz="3200" dirty="0" err="1">
                <a:solidFill>
                  <a:srgbClr val="141414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Даунтлесс</a:t>
            </a:r>
            <a:r>
              <a:rPr lang="ru-RU" sz="3200" dirty="0">
                <a:solidFill>
                  <a:srgbClr val="141414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» в воздухе</a:t>
            </a:r>
            <a:endParaRPr lang="ru-RU" sz="32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172" name="Picture 4" descr="Douglas SBD Dauntless — Википедия">
            <a:extLst>
              <a:ext uri="{FF2B5EF4-FFF2-40B4-BE49-F238E27FC236}">
                <a16:creationId xmlns:a16="http://schemas.microsoft.com/office/drawing/2014/main" id="{540C6F1F-6FB9-F2C3-1DC4-AB9174A95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5208517" cy="3472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34103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DA9168-67FE-958E-1C6C-7583BDBBC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Georgia" panose="02040502050405020303" pitchFamily="18" charset="0"/>
              </a:rPr>
              <a:t>Финал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CAE10A8-C840-DC24-6D32-13AF256FA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347189" y="1595686"/>
            <a:ext cx="7497622" cy="42174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EDA2D0-46AE-63C8-039D-DCAE701B6100}"/>
              </a:ext>
            </a:extLst>
          </p:cNvPr>
          <p:cNvSpPr txBox="1"/>
          <p:nvPr/>
        </p:nvSpPr>
        <p:spPr>
          <a:xfrm>
            <a:off x="2273300" y="5908100"/>
            <a:ext cx="764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rgbClr val="141414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Атака на «</a:t>
            </a:r>
            <a:r>
              <a:rPr lang="ru-RU" sz="3200" dirty="0" err="1">
                <a:solidFill>
                  <a:srgbClr val="141414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Йорктаун</a:t>
            </a:r>
            <a:r>
              <a:rPr lang="ru-RU" sz="3200" dirty="0">
                <a:solidFill>
                  <a:srgbClr val="141414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»</a:t>
            </a:r>
            <a:endParaRPr lang="ru-RU" sz="3200" dirty="0">
              <a:effectLst/>
              <a:latin typeface="Georgia" panose="020405020504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30545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{CFDBAB09-916B-A847-BBC5-50FE6EEE2BC0}tf10001063</Template>
  <TotalTime>126</TotalTime>
  <Words>1818</Words>
  <Application>Microsoft Macintosh PowerPoint</Application>
  <PresentationFormat>Широкоэкранный</PresentationFormat>
  <Paragraphs>99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Georgia</vt:lpstr>
      <vt:lpstr>Times</vt:lpstr>
      <vt:lpstr>Times New Roman</vt:lpstr>
      <vt:lpstr>Тема Office</vt:lpstr>
      <vt:lpstr>Мидуэй. Перелом в ходе войны на Тихом океане</vt:lpstr>
      <vt:lpstr>Где и когда?</vt:lpstr>
      <vt:lpstr>Таинственный AF</vt:lpstr>
      <vt:lpstr>Силы сторон</vt:lpstr>
      <vt:lpstr>Силы сторон</vt:lpstr>
      <vt:lpstr>Обмен ударами</vt:lpstr>
      <vt:lpstr>Губительное решение</vt:lpstr>
      <vt:lpstr>Победоносная атака</vt:lpstr>
      <vt:lpstr>Финал</vt:lpstr>
      <vt:lpstr>Последствия</vt:lpstr>
      <vt:lpstr>Битва авианосцев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Мидуэй. Перелом в ходе войны на Тихом океане</dc:title>
  <dc:creator>Владислав</dc:creator>
  <cp:lastModifiedBy>Владислав</cp:lastModifiedBy>
  <cp:revision>3</cp:revision>
  <dcterms:created xsi:type="dcterms:W3CDTF">2023-05-11T19:58:03Z</dcterms:created>
  <dcterms:modified xsi:type="dcterms:W3CDTF">2023-05-12T12:35:38Z</dcterms:modified>
</cp:coreProperties>
</file>